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92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2309" y="501650"/>
            <a:ext cx="773938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474" y="1604009"/>
            <a:ext cx="8401050" cy="398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 ?><Relationships xmlns="http://schemas.openxmlformats.org/package/2006/relationships"><Relationship Id="rId3" Target="../media/image22.pn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 ?><Relationships xmlns="http://schemas.openxmlformats.org/package/2006/relationships"><Relationship Id="rId3" Target="../media/image16.pn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8.pn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20.pn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9" y="584200"/>
            <a:ext cx="8009890" cy="26581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19200" y="4724400"/>
            <a:ext cx="6400800" cy="1905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S.M. Baggio</a:t>
            </a:r>
            <a:endParaRPr lang="en-I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970" y="133350"/>
            <a:ext cx="8594090" cy="21463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84786" y="2686686"/>
            <a:ext cx="8630920" cy="3700779"/>
            <a:chOff x="184786" y="2686686"/>
            <a:chExt cx="8630920" cy="3700779"/>
          </a:xfrm>
        </p:grpSpPr>
        <p:sp>
          <p:nvSpPr>
            <p:cNvPr id="5" name="object 5"/>
            <p:cNvSpPr/>
            <p:nvPr/>
          </p:nvSpPr>
          <p:spPr>
            <a:xfrm>
              <a:off x="213359" y="2715260"/>
              <a:ext cx="8573770" cy="3643629"/>
            </a:xfrm>
            <a:custGeom>
              <a:avLst/>
              <a:gdLst/>
              <a:ahLst/>
              <a:cxnLst/>
              <a:rect l="l" t="t" r="r" b="b"/>
              <a:pathLst>
                <a:path w="8573770" h="3643629">
                  <a:moveTo>
                    <a:pt x="8573770" y="0"/>
                  </a:moveTo>
                  <a:lnTo>
                    <a:pt x="0" y="0"/>
                  </a:lnTo>
                  <a:lnTo>
                    <a:pt x="0" y="3643629"/>
                  </a:lnTo>
                  <a:lnTo>
                    <a:pt x="4287520" y="3643629"/>
                  </a:lnTo>
                  <a:lnTo>
                    <a:pt x="8573770" y="3643629"/>
                  </a:lnTo>
                  <a:lnTo>
                    <a:pt x="85737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359" y="2715260"/>
              <a:ext cx="8573770" cy="3643629"/>
            </a:xfrm>
            <a:custGeom>
              <a:avLst/>
              <a:gdLst/>
              <a:ahLst/>
              <a:cxnLst/>
              <a:rect l="l" t="t" r="r" b="b"/>
              <a:pathLst>
                <a:path w="8573770" h="3643629">
                  <a:moveTo>
                    <a:pt x="4287520" y="3643629"/>
                  </a:moveTo>
                  <a:lnTo>
                    <a:pt x="0" y="3643629"/>
                  </a:lnTo>
                  <a:lnTo>
                    <a:pt x="0" y="0"/>
                  </a:lnTo>
                  <a:lnTo>
                    <a:pt x="8573770" y="0"/>
                  </a:lnTo>
                  <a:lnTo>
                    <a:pt x="8573770" y="3643629"/>
                  </a:lnTo>
                  <a:lnTo>
                    <a:pt x="4287520" y="3643629"/>
                  </a:lnTo>
                  <a:close/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5000" y="2727959"/>
            <a:ext cx="7985125" cy="29972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571500">
              <a:lnSpc>
                <a:spcPct val="101899"/>
              </a:lnSpc>
              <a:spcBef>
                <a:spcPts val="25"/>
              </a:spcBef>
            </a:pP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b="1" spc="-5" dirty="0">
                <a:solidFill>
                  <a:srgbClr val="BF0000"/>
                </a:solidFill>
                <a:latin typeface="Calibri"/>
                <a:cs typeface="Calibri"/>
              </a:rPr>
              <a:t>third </a:t>
            </a:r>
            <a:r>
              <a:rPr sz="3200" b="1" dirty="0">
                <a:solidFill>
                  <a:srgbClr val="BF0000"/>
                </a:solidFill>
                <a:latin typeface="Calibri"/>
                <a:cs typeface="Calibri"/>
              </a:rPr>
              <a:t>stanza</a:t>
            </a:r>
            <a:r>
              <a:rPr sz="3200" b="1" dirty="0">
                <a:latin typeface="Calibri"/>
                <a:cs typeface="Calibri"/>
              </a:rPr>
              <a:t>,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poet says that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 majestic ships ply </a:t>
            </a:r>
            <a:r>
              <a:rPr sz="3200" dirty="0">
                <a:latin typeface="Calibri"/>
                <a:cs typeface="Calibri"/>
              </a:rPr>
              <a:t>on </a:t>
            </a:r>
            <a:r>
              <a:rPr sz="3200" spc="-5" dirty="0">
                <a:latin typeface="Calibri"/>
                <a:cs typeface="Calibri"/>
              </a:rPr>
              <a:t>their destination under the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hill. The poet however has no definite plan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about his life and he misses his friend Hallam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whose voice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touch were so soft and tender.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 grief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poet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 terribly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intense.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92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350" y="170179"/>
            <a:ext cx="7997190" cy="220726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57176" y="2543176"/>
            <a:ext cx="8415020" cy="4128770"/>
            <a:chOff x="257176" y="2543176"/>
            <a:chExt cx="8415020" cy="4128770"/>
          </a:xfrm>
        </p:grpSpPr>
        <p:sp>
          <p:nvSpPr>
            <p:cNvPr id="5" name="object 5"/>
            <p:cNvSpPr/>
            <p:nvPr/>
          </p:nvSpPr>
          <p:spPr>
            <a:xfrm>
              <a:off x="285749" y="2571749"/>
              <a:ext cx="8357870" cy="4071620"/>
            </a:xfrm>
            <a:custGeom>
              <a:avLst/>
              <a:gdLst/>
              <a:ahLst/>
              <a:cxnLst/>
              <a:rect l="l" t="t" r="r" b="b"/>
              <a:pathLst>
                <a:path w="8357870" h="4071620">
                  <a:moveTo>
                    <a:pt x="8357870" y="0"/>
                  </a:moveTo>
                  <a:lnTo>
                    <a:pt x="0" y="0"/>
                  </a:lnTo>
                  <a:lnTo>
                    <a:pt x="0" y="4071620"/>
                  </a:lnTo>
                  <a:lnTo>
                    <a:pt x="4179570" y="4071620"/>
                  </a:lnTo>
                  <a:lnTo>
                    <a:pt x="8357870" y="4071620"/>
                  </a:lnTo>
                  <a:lnTo>
                    <a:pt x="8357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749" y="2571749"/>
              <a:ext cx="8357870" cy="4071620"/>
            </a:xfrm>
            <a:custGeom>
              <a:avLst/>
              <a:gdLst/>
              <a:ahLst/>
              <a:cxnLst/>
              <a:rect l="l" t="t" r="r" b="b"/>
              <a:pathLst>
                <a:path w="8357870" h="4071620">
                  <a:moveTo>
                    <a:pt x="4179570" y="4071620"/>
                  </a:moveTo>
                  <a:lnTo>
                    <a:pt x="0" y="4071620"/>
                  </a:lnTo>
                  <a:lnTo>
                    <a:pt x="0" y="0"/>
                  </a:lnTo>
                  <a:lnTo>
                    <a:pt x="8357870" y="0"/>
                  </a:lnTo>
                  <a:lnTo>
                    <a:pt x="8357870" y="4071620"/>
                  </a:lnTo>
                  <a:lnTo>
                    <a:pt x="4179570" y="4071620"/>
                  </a:lnTo>
                  <a:close/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7390" y="2585720"/>
            <a:ext cx="7853045" cy="34937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571500" algn="just">
              <a:lnSpc>
                <a:spcPct val="101899"/>
              </a:lnSpc>
              <a:spcBef>
                <a:spcPts val="25"/>
              </a:spcBef>
            </a:pP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BF0000"/>
                </a:solidFill>
                <a:latin typeface="Calibri"/>
                <a:cs typeface="Calibri"/>
              </a:rPr>
              <a:t>fourth</a:t>
            </a:r>
            <a:r>
              <a:rPr sz="3200" b="1" dirty="0">
                <a:solidFill>
                  <a:srgbClr val="BF0000"/>
                </a:solidFill>
                <a:latin typeface="Calibri"/>
                <a:cs typeface="Calibri"/>
              </a:rPr>
              <a:t> stanza</a:t>
            </a:r>
            <a:r>
              <a:rPr sz="3200" b="1" dirty="0">
                <a:latin typeface="Calibri"/>
                <a:cs typeface="Calibri"/>
              </a:rPr>
              <a:t>,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poet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asks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waves </a:t>
            </a:r>
            <a:r>
              <a:rPr sz="3200" spc="-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go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spc="-10" dirty="0">
                <a:latin typeface="Calibri"/>
                <a:cs typeface="Calibri"/>
              </a:rPr>
              <a:t>striking </a:t>
            </a:r>
            <a:r>
              <a:rPr sz="3200" spc="-5" dirty="0">
                <a:latin typeface="Calibri"/>
                <a:cs typeface="Calibri"/>
              </a:rPr>
              <a:t>against the sea-shore,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but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poet cannot recall the past experience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which he enjoyed in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company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his friend.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God</a:t>
            </a:r>
            <a:r>
              <a:rPr sz="3200" spc="5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had</a:t>
            </a:r>
            <a:r>
              <a:rPr sz="3200" spc="5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been</a:t>
            </a:r>
            <a:r>
              <a:rPr sz="3200" spc="5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very</a:t>
            </a:r>
            <a:r>
              <a:rPr sz="3200" spc="5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kind</a:t>
            </a:r>
            <a:r>
              <a:rPr sz="3200" spc="5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5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blessing</a:t>
            </a:r>
            <a:r>
              <a:rPr sz="3200" spc="5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him</a:t>
            </a:r>
            <a:r>
              <a:rPr sz="3200" spc="5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with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tender friendship of Hallam, but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past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cannot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recalled.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5190" y="375920"/>
            <a:ext cx="22910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u="none" spc="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6000" u="none" spc="-10" dirty="0">
                <a:solidFill>
                  <a:srgbClr val="FFFF00"/>
                </a:solidFill>
                <a:latin typeface="Calibri"/>
                <a:cs typeface="Calibri"/>
              </a:rPr>
              <a:t>HE</a:t>
            </a:r>
            <a:r>
              <a:rPr sz="6000" u="none" spc="-15" dirty="0">
                <a:solidFill>
                  <a:srgbClr val="FFFF00"/>
                </a:solidFill>
                <a:latin typeface="Calibri"/>
                <a:cs typeface="Calibri"/>
              </a:rPr>
              <a:t>M</a:t>
            </a:r>
            <a:r>
              <a:rPr sz="6000" u="none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629" y="1428750"/>
            <a:ext cx="8714740" cy="5429250"/>
          </a:xfrm>
          <a:custGeom>
            <a:avLst/>
            <a:gdLst/>
            <a:ahLst/>
            <a:cxnLst/>
            <a:rect l="l" t="t" r="r" b="b"/>
            <a:pathLst>
              <a:path w="8714740" h="5429250">
                <a:moveTo>
                  <a:pt x="8714740" y="5429250"/>
                </a:moveTo>
                <a:lnTo>
                  <a:pt x="0" y="5429250"/>
                </a:lnTo>
                <a:lnTo>
                  <a:pt x="0" y="0"/>
                </a:lnTo>
                <a:lnTo>
                  <a:pt x="8714740" y="0"/>
                </a:lnTo>
                <a:lnTo>
                  <a:pt x="8714740" y="5429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6269" y="1461770"/>
            <a:ext cx="8210550" cy="514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libri"/>
                <a:cs typeface="Calibri"/>
              </a:rPr>
              <a:t>Death: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poem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indirectly</a:t>
            </a:r>
            <a:r>
              <a:rPr sz="2800" spc="-5" dirty="0">
                <a:latin typeface="Calibri"/>
                <a:cs typeface="Calibri"/>
              </a:rPr>
              <a:t> about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death.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However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Tennyson</a:t>
            </a:r>
            <a:r>
              <a:rPr sz="2800" spc="-5" dirty="0">
                <a:latin typeface="Calibri"/>
                <a:cs typeface="Calibri"/>
              </a:rPr>
              <a:t> also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refers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directly.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metaphor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stanza </a:t>
            </a:r>
            <a:r>
              <a:rPr sz="2800" spc="-5" dirty="0">
                <a:latin typeface="Calibri"/>
                <a:cs typeface="Calibri"/>
              </a:rPr>
              <a:t>three </a:t>
            </a:r>
            <a:r>
              <a:rPr sz="2800" spc="-10" dirty="0">
                <a:latin typeface="Calibri"/>
                <a:cs typeface="Calibri"/>
              </a:rPr>
              <a:t>alludes </a:t>
            </a:r>
            <a:r>
              <a:rPr sz="280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death: “And the </a:t>
            </a:r>
            <a:r>
              <a:rPr sz="2800" spc="-10" dirty="0">
                <a:latin typeface="Calibri"/>
                <a:cs typeface="Calibri"/>
              </a:rPr>
              <a:t>stately ships </a:t>
            </a:r>
            <a:r>
              <a:rPr sz="2800" spc="-5" dirty="0">
                <a:latin typeface="Calibri"/>
                <a:cs typeface="Calibri"/>
              </a:rPr>
              <a:t>go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on/To</a:t>
            </a:r>
            <a:r>
              <a:rPr sz="2800" spc="-5" dirty="0">
                <a:latin typeface="Calibri"/>
                <a:cs typeface="Calibri"/>
              </a:rPr>
              <a:t> their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haven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under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hill.”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ship</a:t>
            </a:r>
            <a:r>
              <a:rPr sz="2800" spc="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6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metaphor </a:t>
            </a:r>
            <a:r>
              <a:rPr sz="2800" spc="-5" dirty="0">
                <a:latin typeface="Calibri"/>
                <a:cs typeface="Calibri"/>
              </a:rPr>
              <a:t>of life, now gone </a:t>
            </a:r>
            <a:r>
              <a:rPr sz="280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its rest (or </a:t>
            </a:r>
            <a:r>
              <a:rPr sz="2800" spc="-10" dirty="0">
                <a:latin typeface="Calibri"/>
                <a:cs typeface="Calibri"/>
              </a:rPr>
              <a:t>'haven').</a:t>
            </a:r>
            <a:r>
              <a:rPr sz="2800" spc="-5" dirty="0">
                <a:latin typeface="Calibri"/>
                <a:cs typeface="Calibri"/>
              </a:rPr>
              <a:t> Then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poet speaks about the hand that </a:t>
            </a:r>
            <a:r>
              <a:rPr sz="2800" spc="-10" dirty="0">
                <a:latin typeface="Calibri"/>
                <a:cs typeface="Calibri"/>
              </a:rPr>
              <a:t>vanished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voice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still.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opening</a:t>
            </a:r>
            <a:r>
              <a:rPr sz="2800" spc="-5" dirty="0">
                <a:latin typeface="Calibri"/>
                <a:cs typeface="Calibri"/>
              </a:rPr>
              <a:t> stanzas</a:t>
            </a:r>
            <a:r>
              <a:rPr sz="2800" dirty="0">
                <a:latin typeface="Calibri"/>
                <a:cs typeface="Calibri"/>
              </a:rPr>
              <a:t> make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such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reference to the </a:t>
            </a:r>
            <a:r>
              <a:rPr sz="2800" spc="-10" dirty="0">
                <a:latin typeface="Calibri"/>
                <a:cs typeface="Calibri"/>
              </a:rPr>
              <a:t>poet's </a:t>
            </a:r>
            <a:r>
              <a:rPr sz="2800" spc="-5" dirty="0">
                <a:latin typeface="Calibri"/>
                <a:cs typeface="Calibri"/>
              </a:rPr>
              <a:t>dead </a:t>
            </a:r>
            <a:r>
              <a:rPr sz="2800" spc="-10" dirty="0">
                <a:latin typeface="Calibri"/>
                <a:cs typeface="Calibri"/>
              </a:rPr>
              <a:t>friend, but </a:t>
            </a:r>
            <a:r>
              <a:rPr sz="2800" spc="-5" dirty="0">
                <a:latin typeface="Calibri"/>
                <a:cs typeface="Calibri"/>
              </a:rPr>
              <a:t>merely </a:t>
            </a:r>
            <a:r>
              <a:rPr sz="2800" spc="-10" dirty="0">
                <a:latin typeface="Calibri"/>
                <a:cs typeface="Calibri"/>
              </a:rPr>
              <a:t>prepare 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reader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Another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direct</a:t>
            </a:r>
            <a:r>
              <a:rPr sz="2800" spc="-5" dirty="0">
                <a:latin typeface="Calibri"/>
                <a:cs typeface="Calibri"/>
              </a:rPr>
              <a:t> reference</a:t>
            </a:r>
            <a:r>
              <a:rPr sz="2800" dirty="0">
                <a:latin typeface="Calibri"/>
                <a:cs typeface="Calibri"/>
              </a:rPr>
              <a:t> 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death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occurs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last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stanza,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speaking</a:t>
            </a:r>
            <a:r>
              <a:rPr sz="2800" dirty="0">
                <a:latin typeface="Calibri"/>
                <a:cs typeface="Calibri"/>
              </a:rPr>
              <a:t> of</a:t>
            </a:r>
            <a:r>
              <a:rPr sz="2800" spc="6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6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figurative </a:t>
            </a:r>
            <a:r>
              <a:rPr sz="2800" spc="-5" dirty="0">
                <a:latin typeface="Calibri"/>
                <a:cs typeface="Calibri"/>
              </a:rPr>
              <a:t> death of the day: “But the tender grace of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day that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dead/Will</a:t>
            </a:r>
            <a:r>
              <a:rPr sz="2800" spc="-5" dirty="0">
                <a:latin typeface="Calibri"/>
                <a:cs typeface="Calibri"/>
              </a:rPr>
              <a:t> never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come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back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me.”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479" y="375920"/>
            <a:ext cx="19697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u="none" spc="-5" dirty="0">
                <a:solidFill>
                  <a:srgbClr val="FFFF00"/>
                </a:solidFill>
                <a:latin typeface="Calibri"/>
                <a:cs typeface="Calibri"/>
              </a:rPr>
              <a:t>ELEGY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1553" y="1556793"/>
            <a:ext cx="8601075" cy="4815205"/>
            <a:chOff x="271553" y="1556793"/>
            <a:chExt cx="8601075" cy="4815205"/>
          </a:xfrm>
        </p:grpSpPr>
        <p:sp>
          <p:nvSpPr>
            <p:cNvPr id="4" name="object 4"/>
            <p:cNvSpPr/>
            <p:nvPr/>
          </p:nvSpPr>
          <p:spPr>
            <a:xfrm>
              <a:off x="285750" y="1570990"/>
              <a:ext cx="8572500" cy="4786630"/>
            </a:xfrm>
            <a:custGeom>
              <a:avLst/>
              <a:gdLst/>
              <a:ahLst/>
              <a:cxnLst/>
              <a:rect l="l" t="t" r="r" b="b"/>
              <a:pathLst>
                <a:path w="8572500" h="4786630">
                  <a:moveTo>
                    <a:pt x="8572500" y="0"/>
                  </a:moveTo>
                  <a:lnTo>
                    <a:pt x="0" y="0"/>
                  </a:lnTo>
                  <a:lnTo>
                    <a:pt x="0" y="4786630"/>
                  </a:lnTo>
                  <a:lnTo>
                    <a:pt x="4286250" y="4786630"/>
                  </a:lnTo>
                  <a:lnTo>
                    <a:pt x="8572500" y="4786630"/>
                  </a:lnTo>
                  <a:lnTo>
                    <a:pt x="8572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750" y="1570990"/>
              <a:ext cx="8572500" cy="4786630"/>
            </a:xfrm>
            <a:custGeom>
              <a:avLst/>
              <a:gdLst/>
              <a:ahLst/>
              <a:cxnLst/>
              <a:rect l="l" t="t" r="r" b="b"/>
              <a:pathLst>
                <a:path w="8572500" h="4786630">
                  <a:moveTo>
                    <a:pt x="4286250" y="4786630"/>
                  </a:moveTo>
                  <a:lnTo>
                    <a:pt x="0" y="4786630"/>
                  </a:lnTo>
                  <a:lnTo>
                    <a:pt x="0" y="0"/>
                  </a:lnTo>
                  <a:lnTo>
                    <a:pt x="8572500" y="0"/>
                  </a:lnTo>
                  <a:lnTo>
                    <a:pt x="8572500" y="4786630"/>
                  </a:lnTo>
                  <a:lnTo>
                    <a:pt x="4286250" y="478663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7390" y="1604009"/>
            <a:ext cx="8065134" cy="398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00" algn="just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The </a:t>
            </a:r>
            <a:r>
              <a:rPr sz="3600" b="1" spc="-5" dirty="0">
                <a:latin typeface="Calibri"/>
                <a:cs typeface="Calibri"/>
              </a:rPr>
              <a:t>elegy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is </a:t>
            </a:r>
            <a:r>
              <a:rPr sz="3600" dirty="0">
                <a:latin typeface="Calibri"/>
                <a:cs typeface="Calibri"/>
              </a:rPr>
              <a:t>one </a:t>
            </a:r>
            <a:r>
              <a:rPr sz="3600" spc="-5" dirty="0">
                <a:latin typeface="Calibri"/>
                <a:cs typeface="Calibri"/>
              </a:rPr>
              <a:t>of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the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most popular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poetic</a:t>
            </a:r>
            <a:r>
              <a:rPr sz="3600" spc="44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forms</a:t>
            </a:r>
            <a:r>
              <a:rPr sz="3600" spc="4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during</a:t>
            </a:r>
            <a:r>
              <a:rPr sz="3600" spc="45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the</a:t>
            </a:r>
            <a:r>
              <a:rPr sz="3600" spc="45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Victorian</a:t>
            </a:r>
            <a:r>
              <a:rPr sz="3600" spc="45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period.</a:t>
            </a:r>
            <a:endParaRPr sz="3600">
              <a:latin typeface="Calibri"/>
              <a:cs typeface="Calibri"/>
            </a:endParaRPr>
          </a:p>
          <a:p>
            <a:pPr marL="12700" marR="10160" algn="just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It is a </a:t>
            </a:r>
            <a:r>
              <a:rPr sz="3600" spc="-5" dirty="0">
                <a:latin typeface="Calibri"/>
                <a:cs typeface="Calibri"/>
              </a:rPr>
              <a:t>form of </a:t>
            </a:r>
            <a:r>
              <a:rPr sz="3600" spc="-10" dirty="0">
                <a:latin typeface="Calibri"/>
                <a:cs typeface="Calibri"/>
              </a:rPr>
              <a:t>poetry </a:t>
            </a:r>
            <a:r>
              <a:rPr sz="3600" spc="-5" dirty="0">
                <a:latin typeface="Calibri"/>
                <a:cs typeface="Calibri"/>
              </a:rPr>
              <a:t>that laments the </a:t>
            </a:r>
            <a:r>
              <a:rPr sz="3600" dirty="0">
                <a:latin typeface="Calibri"/>
                <a:cs typeface="Calibri"/>
              </a:rPr>
              <a:t>dead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or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past.</a:t>
            </a:r>
            <a:endParaRPr sz="3600">
              <a:latin typeface="Calibri"/>
              <a:cs typeface="Calibri"/>
            </a:endParaRPr>
          </a:p>
          <a:p>
            <a:pPr marL="12700" marR="5080" indent="571500" algn="just">
              <a:lnSpc>
                <a:spcPct val="100000"/>
              </a:lnSpc>
              <a:spcBef>
                <a:spcPts val="900"/>
              </a:spcBef>
            </a:pPr>
            <a:r>
              <a:rPr sz="3600" spc="-5" dirty="0">
                <a:latin typeface="Calibri"/>
                <a:cs typeface="Calibri"/>
              </a:rPr>
              <a:t>This poem </a:t>
            </a:r>
            <a:r>
              <a:rPr sz="3600" dirty="0">
                <a:latin typeface="Calibri"/>
                <a:cs typeface="Calibri"/>
              </a:rPr>
              <a:t>is </a:t>
            </a:r>
            <a:r>
              <a:rPr sz="3600" spc="-5" dirty="0">
                <a:latin typeface="Calibri"/>
                <a:cs typeface="Calibri"/>
              </a:rPr>
              <a:t>elegiac.</a:t>
            </a:r>
            <a:r>
              <a:rPr sz="3600" dirty="0">
                <a:latin typeface="Calibri"/>
                <a:cs typeface="Calibri"/>
              </a:rPr>
              <a:t> It </a:t>
            </a:r>
            <a:r>
              <a:rPr sz="3600" spc="-5" dirty="0">
                <a:latin typeface="Calibri"/>
                <a:cs typeface="Calibri"/>
              </a:rPr>
              <a:t>is one of many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poems that Tennyson wrote in response to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the death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 close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fiend.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2040" y="243840"/>
            <a:ext cx="19850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u="none" dirty="0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sz="6000" u="none" spc="-5" dirty="0">
                <a:solidFill>
                  <a:srgbClr val="FFFF00"/>
                </a:solidFill>
                <a:latin typeface="Calibri"/>
                <a:cs typeface="Calibri"/>
              </a:rPr>
              <a:t>ORM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0433" y="1199923"/>
            <a:ext cx="8814435" cy="5672455"/>
            <a:chOff x="200433" y="1199923"/>
            <a:chExt cx="8814435" cy="5672455"/>
          </a:xfrm>
        </p:grpSpPr>
        <p:sp>
          <p:nvSpPr>
            <p:cNvPr id="4" name="object 4"/>
            <p:cNvSpPr/>
            <p:nvPr/>
          </p:nvSpPr>
          <p:spPr>
            <a:xfrm>
              <a:off x="214630" y="1214119"/>
              <a:ext cx="8785860" cy="5643880"/>
            </a:xfrm>
            <a:custGeom>
              <a:avLst/>
              <a:gdLst/>
              <a:ahLst/>
              <a:cxnLst/>
              <a:rect l="l" t="t" r="r" b="b"/>
              <a:pathLst>
                <a:path w="8785860" h="5643880">
                  <a:moveTo>
                    <a:pt x="8785860" y="5643880"/>
                  </a:moveTo>
                  <a:lnTo>
                    <a:pt x="0" y="5643880"/>
                  </a:lnTo>
                  <a:lnTo>
                    <a:pt x="0" y="0"/>
                  </a:lnTo>
                  <a:lnTo>
                    <a:pt x="8785860" y="0"/>
                  </a:lnTo>
                  <a:lnTo>
                    <a:pt x="8785860" y="5643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4630" y="1214119"/>
              <a:ext cx="8785860" cy="5643880"/>
            </a:xfrm>
            <a:custGeom>
              <a:avLst/>
              <a:gdLst/>
              <a:ahLst/>
              <a:cxnLst/>
              <a:rect l="l" t="t" r="r" b="b"/>
              <a:pathLst>
                <a:path w="8785860" h="5643880">
                  <a:moveTo>
                    <a:pt x="0" y="5643880"/>
                  </a:moveTo>
                  <a:lnTo>
                    <a:pt x="0" y="0"/>
                  </a:lnTo>
                  <a:lnTo>
                    <a:pt x="8785860" y="0"/>
                  </a:lnTo>
                  <a:lnTo>
                    <a:pt x="8785860" y="564388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3370" y="1247140"/>
            <a:ext cx="8626475" cy="574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890" indent="-342900" algn="just">
              <a:lnSpc>
                <a:spcPct val="100000"/>
              </a:lnSpc>
              <a:spcBef>
                <a:spcPts val="100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Stanza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poem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consists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four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stanzas.</a:t>
            </a:r>
            <a:r>
              <a:rPr sz="2800" spc="-5" dirty="0">
                <a:latin typeface="Calibri"/>
                <a:cs typeface="Calibri"/>
              </a:rPr>
              <a:t> Each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stanza consists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four </a:t>
            </a:r>
            <a:r>
              <a:rPr sz="2800" spc="-10" dirty="0">
                <a:latin typeface="Calibri"/>
                <a:cs typeface="Calibri"/>
              </a:rPr>
              <a:t>lines, thus </a:t>
            </a:r>
            <a:r>
              <a:rPr sz="2800" spc="-5" dirty="0">
                <a:latin typeface="Calibri"/>
                <a:cs typeface="Calibri"/>
              </a:rPr>
              <a:t>called also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630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BF0000"/>
                </a:solidFill>
                <a:latin typeface="Calibri"/>
                <a:cs typeface="Calibri"/>
              </a:rPr>
              <a:t>quatrain</a:t>
            </a:r>
            <a:r>
              <a:rPr sz="2800" spc="-5" dirty="0">
                <a:latin typeface="Calibri"/>
                <a:cs typeface="Calibri"/>
              </a:rPr>
              <a:t>.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first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last stanzas, the poet </a:t>
            </a:r>
            <a:r>
              <a:rPr sz="2800" spc="-10" dirty="0">
                <a:latin typeface="Calibri"/>
                <a:cs typeface="Calibri"/>
              </a:rPr>
              <a:t>addresses </a:t>
            </a:r>
            <a:r>
              <a:rPr sz="2800" spc="-5" dirty="0">
                <a:latin typeface="Calibri"/>
                <a:cs typeface="Calibri"/>
              </a:rPr>
              <a:t>the sea,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expressing his sadness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sense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loss.</a:t>
            </a:r>
            <a:r>
              <a:rPr sz="2800" spc="-5" dirty="0">
                <a:latin typeface="Calibri"/>
                <a:cs typeface="Calibri"/>
              </a:rPr>
              <a:t> The </a:t>
            </a:r>
            <a:r>
              <a:rPr sz="2800" spc="-10" dirty="0">
                <a:latin typeface="Calibri"/>
                <a:cs typeface="Calibri"/>
              </a:rPr>
              <a:t>middle </a:t>
            </a:r>
            <a:r>
              <a:rPr sz="2800" spc="-5" dirty="0">
                <a:latin typeface="Calibri"/>
                <a:cs typeface="Calibri"/>
              </a:rPr>
              <a:t>two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stanzas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present</a:t>
            </a:r>
            <a:r>
              <a:rPr sz="2800" spc="-5" dirty="0">
                <a:latin typeface="Calibri"/>
                <a:cs typeface="Calibri"/>
              </a:rPr>
              <a:t> images</a:t>
            </a:r>
            <a:r>
              <a:rPr sz="2800" dirty="0">
                <a:latin typeface="Calibri"/>
                <a:cs typeface="Calibri"/>
              </a:rPr>
              <a:t> 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joy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happiness.</a:t>
            </a:r>
            <a:r>
              <a:rPr sz="2800" spc="-5" dirty="0">
                <a:latin typeface="Calibri"/>
                <a:cs typeface="Calibri"/>
              </a:rPr>
              <a:t> The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contrast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helps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highlight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poet’s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sense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grief</a:t>
            </a:r>
            <a:r>
              <a:rPr sz="2800" spc="6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loss.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90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Rhyme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Scheme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each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stanza,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rhyme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scheme is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BF0000"/>
                </a:solidFill>
                <a:latin typeface="Calibri"/>
                <a:cs typeface="Calibri"/>
              </a:rPr>
              <a:t>abcb</a:t>
            </a:r>
            <a:r>
              <a:rPr sz="2800" b="1" i="1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00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Refrain</a:t>
            </a:r>
            <a:r>
              <a:rPr sz="2800" spc="-5" dirty="0">
                <a:latin typeface="Calibri"/>
                <a:cs typeface="Calibri"/>
              </a:rPr>
              <a:t>: The refrain “</a:t>
            </a:r>
            <a:r>
              <a:rPr sz="2800" b="1" i="1" spc="-5" dirty="0">
                <a:latin typeface="Calibri"/>
                <a:cs typeface="Calibri"/>
              </a:rPr>
              <a:t>Break, Break, </a:t>
            </a:r>
            <a:r>
              <a:rPr sz="2800" b="1" i="1" dirty="0">
                <a:latin typeface="Calibri"/>
                <a:cs typeface="Calibri"/>
              </a:rPr>
              <a:t>Break</a:t>
            </a:r>
            <a:r>
              <a:rPr sz="2800" dirty="0">
                <a:latin typeface="Calibri"/>
                <a:cs typeface="Calibri"/>
              </a:rPr>
              <a:t>” </a:t>
            </a:r>
            <a:r>
              <a:rPr sz="2800" spc="-5" dirty="0">
                <a:latin typeface="Calibri"/>
                <a:cs typeface="Calibri"/>
              </a:rPr>
              <a:t>that </a:t>
            </a:r>
            <a:r>
              <a:rPr sz="2800" spc="-10" dirty="0">
                <a:latin typeface="Calibri"/>
                <a:cs typeface="Calibri"/>
              </a:rPr>
              <a:t>consists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one </a:t>
            </a:r>
            <a:r>
              <a:rPr sz="2800" spc="-5" dirty="0">
                <a:latin typeface="Calibri"/>
                <a:cs typeface="Calibri"/>
              </a:rPr>
              <a:t>word repeated </a:t>
            </a:r>
            <a:r>
              <a:rPr sz="2800" spc="-10" dirty="0">
                <a:latin typeface="Calibri"/>
                <a:cs typeface="Calibri"/>
              </a:rPr>
              <a:t>three times parallels </a:t>
            </a:r>
            <a:r>
              <a:rPr sz="2800" spc="-5" dirty="0">
                <a:latin typeface="Calibri"/>
                <a:cs typeface="Calibri"/>
              </a:rPr>
              <a:t>the waves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repeatedly</a:t>
            </a:r>
            <a:r>
              <a:rPr sz="2800" spc="-5" dirty="0">
                <a:latin typeface="Calibri"/>
                <a:cs typeface="Calibri"/>
              </a:rPr>
              <a:t> beat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cliffs.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will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continue</a:t>
            </a:r>
            <a:r>
              <a:rPr sz="2800" spc="-5" dirty="0">
                <a:latin typeface="Calibri"/>
                <a:cs typeface="Calibri"/>
              </a:rPr>
              <a:t> to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“break” </a:t>
            </a:r>
            <a:r>
              <a:rPr sz="2800" spc="-10" dirty="0">
                <a:latin typeface="Calibri"/>
                <a:cs typeface="Calibri"/>
              </a:rPr>
              <a:t>upon </a:t>
            </a:r>
            <a:r>
              <a:rPr sz="2800" spc="-5" dirty="0">
                <a:latin typeface="Calibri"/>
                <a:cs typeface="Calibri"/>
              </a:rPr>
              <a:t>the rocks </a:t>
            </a:r>
            <a:r>
              <a:rPr sz="2800" spc="-10" dirty="0">
                <a:latin typeface="Calibri"/>
                <a:cs typeface="Calibri"/>
              </a:rPr>
              <a:t>relentlessly,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we </a:t>
            </a:r>
            <a:r>
              <a:rPr sz="280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reminded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by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repetition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phrase.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9700" y="375920"/>
            <a:ext cx="63182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u="none" spc="-5" dirty="0">
                <a:solidFill>
                  <a:srgbClr val="FFFF00"/>
                </a:solidFill>
                <a:latin typeface="Calibri"/>
                <a:cs typeface="Calibri"/>
              </a:rPr>
              <a:t>FIGURES</a:t>
            </a:r>
            <a:r>
              <a:rPr sz="6000" u="none" spc="-6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6000" u="none" spc="-5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6000" u="none" spc="-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6000" u="none" spc="-5" dirty="0">
                <a:solidFill>
                  <a:srgbClr val="FFFF00"/>
                </a:solidFill>
                <a:latin typeface="Calibri"/>
                <a:cs typeface="Calibri"/>
              </a:rPr>
              <a:t>SPEECH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59" y="1499869"/>
            <a:ext cx="8644890" cy="5358130"/>
          </a:xfrm>
          <a:custGeom>
            <a:avLst/>
            <a:gdLst/>
            <a:ahLst/>
            <a:cxnLst/>
            <a:rect l="l" t="t" r="r" b="b"/>
            <a:pathLst>
              <a:path w="8644890" h="5358130">
                <a:moveTo>
                  <a:pt x="8644890" y="5358130"/>
                </a:moveTo>
                <a:lnTo>
                  <a:pt x="0" y="5358130"/>
                </a:lnTo>
                <a:lnTo>
                  <a:pt x="0" y="0"/>
                </a:lnTo>
                <a:lnTo>
                  <a:pt x="8644890" y="0"/>
                </a:lnTo>
                <a:lnTo>
                  <a:pt x="8644890" y="5358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2100" y="1431290"/>
            <a:ext cx="8486140" cy="48196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b="1" spc="-5" dirty="0">
                <a:latin typeface="Calibri"/>
                <a:cs typeface="Calibri"/>
              </a:rPr>
              <a:t>Metaphor</a:t>
            </a:r>
            <a:r>
              <a:rPr sz="3200" spc="-5" dirty="0">
                <a:latin typeface="Calibri"/>
                <a:cs typeface="Calibri"/>
              </a:rPr>
              <a:t>: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 ship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metaphor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life.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b="1" dirty="0">
                <a:latin typeface="Calibri"/>
                <a:cs typeface="Calibri"/>
              </a:rPr>
              <a:t>Personification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“a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that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dead”</a:t>
            </a:r>
            <a:endParaRPr sz="3200">
              <a:latin typeface="Calibri"/>
              <a:cs typeface="Calibri"/>
            </a:endParaRPr>
          </a:p>
          <a:p>
            <a:pPr marL="355600" marR="6350" indent="-342900">
              <a:lnSpc>
                <a:spcPct val="100000"/>
              </a:lnSpc>
              <a:spcBef>
                <a:spcPts val="800"/>
              </a:spcBef>
              <a:tabLst>
                <a:tab pos="833755" algn="l"/>
                <a:tab pos="1520825" algn="l"/>
                <a:tab pos="2278380" algn="l"/>
                <a:tab pos="3434079" algn="l"/>
                <a:tab pos="3979545" algn="l"/>
                <a:tab pos="4382770" algn="l"/>
                <a:tab pos="5958205" algn="l"/>
                <a:tab pos="7921625" algn="l"/>
              </a:tabLst>
            </a:pPr>
            <a:r>
              <a:rPr sz="3200" b="1" spc="-5" dirty="0">
                <a:latin typeface="Calibri"/>
                <a:cs typeface="Calibri"/>
              </a:rPr>
              <a:t>Synecdoche</a:t>
            </a:r>
            <a:r>
              <a:rPr sz="3200" spc="-5" dirty="0">
                <a:latin typeface="Calibri"/>
                <a:cs typeface="Calibri"/>
              </a:rPr>
              <a:t>:</a:t>
            </a:r>
            <a:r>
              <a:rPr sz="3200" spc="245" dirty="0"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BF0000"/>
                </a:solidFill>
                <a:latin typeface="Calibri"/>
                <a:cs typeface="Calibri"/>
              </a:rPr>
              <a:t>It</a:t>
            </a:r>
            <a:r>
              <a:rPr sz="3200" b="1" i="1" spc="24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spc="5" dirty="0">
                <a:solidFill>
                  <a:srgbClr val="BF0000"/>
                </a:solidFill>
                <a:latin typeface="Calibri"/>
                <a:cs typeface="Calibri"/>
              </a:rPr>
              <a:t>is</a:t>
            </a:r>
            <a:r>
              <a:rPr sz="3200" b="1" i="1" spc="25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BF0000"/>
                </a:solidFill>
                <a:latin typeface="Calibri"/>
                <a:cs typeface="Calibri"/>
              </a:rPr>
              <a:t>a</a:t>
            </a:r>
            <a:r>
              <a:rPr sz="3200" b="1" i="1" spc="24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BF0000"/>
                </a:solidFill>
                <a:latin typeface="Calibri"/>
                <a:cs typeface="Calibri"/>
              </a:rPr>
              <a:t>figure</a:t>
            </a:r>
            <a:r>
              <a:rPr sz="3200" b="1" i="1" spc="25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BF0000"/>
                </a:solidFill>
                <a:latin typeface="Calibri"/>
                <a:cs typeface="Calibri"/>
              </a:rPr>
              <a:t>of</a:t>
            </a:r>
            <a:r>
              <a:rPr sz="3200" b="1" i="1" spc="24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BF0000"/>
                </a:solidFill>
                <a:latin typeface="Calibri"/>
                <a:cs typeface="Calibri"/>
              </a:rPr>
              <a:t>speech</a:t>
            </a:r>
            <a:r>
              <a:rPr sz="3200" b="1" i="1" spc="25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BF0000"/>
                </a:solidFill>
                <a:latin typeface="Calibri"/>
                <a:cs typeface="Calibri"/>
              </a:rPr>
              <a:t>in</a:t>
            </a:r>
            <a:r>
              <a:rPr sz="3200" b="1" i="1" spc="25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BF0000"/>
                </a:solidFill>
                <a:latin typeface="Calibri"/>
                <a:cs typeface="Calibri"/>
              </a:rPr>
              <a:t>which</a:t>
            </a:r>
            <a:r>
              <a:rPr sz="3200" b="1" i="1" spc="25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BF0000"/>
                </a:solidFill>
                <a:latin typeface="Calibri"/>
                <a:cs typeface="Calibri"/>
              </a:rPr>
              <a:t>the </a:t>
            </a:r>
            <a:r>
              <a:rPr sz="3200" b="1" i="1" spc="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BF0000"/>
                </a:solidFill>
                <a:latin typeface="Calibri"/>
                <a:cs typeface="Calibri"/>
              </a:rPr>
              <a:t>part</a:t>
            </a:r>
            <a:r>
              <a:rPr sz="3200" b="1" i="1" spc="9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BF0000"/>
                </a:solidFill>
                <a:latin typeface="Calibri"/>
                <a:cs typeface="Calibri"/>
              </a:rPr>
              <a:t>of</a:t>
            </a:r>
            <a:r>
              <a:rPr sz="3200" b="1" i="1" spc="11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BF0000"/>
                </a:solidFill>
                <a:latin typeface="Calibri"/>
                <a:cs typeface="Calibri"/>
              </a:rPr>
              <a:t>something</a:t>
            </a:r>
            <a:r>
              <a:rPr sz="3200" b="1" i="1" spc="11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BF0000"/>
                </a:solidFill>
                <a:latin typeface="Calibri"/>
                <a:cs typeface="Calibri"/>
              </a:rPr>
              <a:t>refers</a:t>
            </a:r>
            <a:r>
              <a:rPr sz="3200" b="1" i="1" spc="9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BF0000"/>
                </a:solidFill>
                <a:latin typeface="Calibri"/>
                <a:cs typeface="Calibri"/>
              </a:rPr>
              <a:t>to</a:t>
            </a:r>
            <a:r>
              <a:rPr sz="3200" b="1" i="1" spc="10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BF0000"/>
                </a:solidFill>
                <a:latin typeface="Calibri"/>
                <a:cs typeface="Calibri"/>
              </a:rPr>
              <a:t>the</a:t>
            </a:r>
            <a:r>
              <a:rPr sz="3200" b="1" i="1" spc="11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BF0000"/>
                </a:solidFill>
                <a:latin typeface="Calibri"/>
                <a:cs typeface="Calibri"/>
              </a:rPr>
              <a:t>whole</a:t>
            </a:r>
            <a:r>
              <a:rPr sz="3200" b="1" i="1" spc="18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“But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	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	</a:t>
            </a:r>
            <a:r>
              <a:rPr sz="3200" spc="-10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-5" dirty="0">
                <a:latin typeface="Calibri"/>
                <a:cs typeface="Calibri"/>
              </a:rPr>
              <a:t>to</a:t>
            </a:r>
            <a:r>
              <a:rPr sz="3200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h	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	a	va</a:t>
            </a:r>
            <a:r>
              <a:rPr sz="3200" spc="-5" dirty="0">
                <a:latin typeface="Calibri"/>
                <a:cs typeface="Calibri"/>
              </a:rPr>
              <a:t>nish'</a:t>
            </a:r>
            <a:r>
              <a:rPr sz="3200" dirty="0">
                <a:latin typeface="Calibri"/>
                <a:cs typeface="Calibri"/>
              </a:rPr>
              <a:t>d	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,</a:t>
            </a:r>
            <a:r>
              <a:rPr sz="3200" spc="-10" dirty="0">
                <a:latin typeface="Calibri"/>
                <a:cs typeface="Calibri"/>
              </a:rPr>
              <a:t>/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dirty="0">
                <a:latin typeface="Calibri"/>
                <a:cs typeface="Calibri"/>
              </a:rPr>
              <a:t>d	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  </a:t>
            </a:r>
            <a:r>
              <a:rPr sz="3200" spc="-5" dirty="0">
                <a:latin typeface="Calibri"/>
                <a:cs typeface="Calibri"/>
              </a:rPr>
              <a:t>sound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voice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that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still!”</a:t>
            </a:r>
            <a:endParaRPr sz="3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90"/>
              </a:spcBef>
            </a:pPr>
            <a:r>
              <a:rPr sz="3200" b="1" dirty="0">
                <a:latin typeface="Calibri"/>
                <a:cs typeface="Calibri"/>
              </a:rPr>
              <a:t>Paradox</a:t>
            </a:r>
            <a:r>
              <a:rPr sz="3200" i="1" dirty="0">
                <a:latin typeface="Calibri"/>
                <a:cs typeface="Calibri"/>
              </a:rPr>
              <a:t>: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BF0000"/>
                </a:solidFill>
                <a:latin typeface="Calibri"/>
                <a:cs typeface="Calibri"/>
              </a:rPr>
              <a:t>It</a:t>
            </a:r>
            <a:r>
              <a:rPr sz="3200" b="1" i="1" spc="5" dirty="0">
                <a:solidFill>
                  <a:srgbClr val="BF0000"/>
                </a:solidFill>
                <a:latin typeface="Calibri"/>
                <a:cs typeface="Calibri"/>
              </a:rPr>
              <a:t> is</a:t>
            </a:r>
            <a:r>
              <a:rPr sz="3200" b="1" i="1" spc="1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BF0000"/>
                </a:solidFill>
                <a:latin typeface="Calibri"/>
                <a:cs typeface="Calibri"/>
              </a:rPr>
              <a:t>a</a:t>
            </a:r>
            <a:r>
              <a:rPr sz="3200" b="1" i="1" spc="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BF0000"/>
                </a:solidFill>
                <a:latin typeface="Calibri"/>
                <a:cs typeface="Calibri"/>
              </a:rPr>
              <a:t>statement</a:t>
            </a:r>
            <a:r>
              <a:rPr sz="3200" b="1" i="1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BF0000"/>
                </a:solidFill>
                <a:latin typeface="Calibri"/>
                <a:cs typeface="Calibri"/>
              </a:rPr>
              <a:t>that</a:t>
            </a:r>
            <a:r>
              <a:rPr sz="3200" b="1" i="1" dirty="0">
                <a:solidFill>
                  <a:srgbClr val="BF0000"/>
                </a:solidFill>
                <a:latin typeface="Calibri"/>
                <a:cs typeface="Calibri"/>
              </a:rPr>
              <a:t> is</a:t>
            </a:r>
            <a:r>
              <a:rPr sz="3200" b="1" i="1" spc="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BF0000"/>
                </a:solidFill>
                <a:latin typeface="Calibri"/>
                <a:cs typeface="Calibri"/>
              </a:rPr>
              <a:t>apparently </a:t>
            </a:r>
            <a:r>
              <a:rPr sz="3200" b="1" i="1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BF0000"/>
                </a:solidFill>
                <a:latin typeface="Calibri"/>
                <a:cs typeface="Calibri"/>
              </a:rPr>
              <a:t>contradictory</a:t>
            </a:r>
            <a:r>
              <a:rPr sz="3200" b="1" i="1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5" dirty="0">
                <a:latin typeface="Calibri"/>
                <a:cs typeface="Calibri"/>
              </a:rPr>
              <a:t>in “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touch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720" dirty="0">
                <a:latin typeface="Calibri"/>
                <a:cs typeface="Calibri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vanish'd hand</a:t>
            </a:r>
            <a:r>
              <a:rPr sz="3200" spc="-5" dirty="0">
                <a:latin typeface="Calibri"/>
                <a:cs typeface="Calibri"/>
              </a:rPr>
              <a:t>,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“the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sound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voice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that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still</a:t>
            </a:r>
            <a:r>
              <a:rPr sz="3200" spc="-10" dirty="0">
                <a:latin typeface="Calibri"/>
                <a:cs typeface="Calibri"/>
              </a:rPr>
              <a:t>.”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9259" y="1356360"/>
            <a:ext cx="8214359" cy="4287520"/>
          </a:xfrm>
          <a:custGeom>
            <a:avLst/>
            <a:gdLst/>
            <a:ahLst/>
            <a:cxnLst/>
            <a:rect l="l" t="t" r="r" b="b"/>
            <a:pathLst>
              <a:path w="8214359" h="4287520">
                <a:moveTo>
                  <a:pt x="8214360" y="0"/>
                </a:moveTo>
                <a:lnTo>
                  <a:pt x="0" y="0"/>
                </a:lnTo>
                <a:lnTo>
                  <a:pt x="0" y="4287520"/>
                </a:lnTo>
                <a:lnTo>
                  <a:pt x="4107179" y="4287520"/>
                </a:lnTo>
                <a:lnTo>
                  <a:pt x="8214360" y="4287520"/>
                </a:lnTo>
                <a:lnTo>
                  <a:pt x="82143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9630" y="1389379"/>
            <a:ext cx="7315200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569970" algn="l"/>
              </a:tabLst>
            </a:pPr>
            <a:r>
              <a:rPr sz="3200" b="1" dirty="0">
                <a:latin typeface="Calibri"/>
                <a:cs typeface="Calibri"/>
              </a:rPr>
              <a:t>Onomatopoeia</a:t>
            </a:r>
            <a:r>
              <a:rPr sz="3200" dirty="0">
                <a:latin typeface="Calibri"/>
                <a:cs typeface="Calibri"/>
              </a:rPr>
              <a:t>: </a:t>
            </a:r>
            <a:r>
              <a:rPr sz="3200" b="1" i="1" dirty="0">
                <a:solidFill>
                  <a:srgbClr val="BF0000"/>
                </a:solidFill>
                <a:latin typeface="Calibri"/>
                <a:cs typeface="Calibri"/>
              </a:rPr>
              <a:t>It is the </a:t>
            </a:r>
            <a:r>
              <a:rPr sz="3200" b="1" i="1" spc="-5" dirty="0">
                <a:solidFill>
                  <a:srgbClr val="BF0000"/>
                </a:solidFill>
                <a:latin typeface="Calibri"/>
                <a:cs typeface="Calibri"/>
              </a:rPr>
              <a:t>figure of speech </a:t>
            </a:r>
            <a:r>
              <a:rPr sz="3200" b="1" i="1" spc="5" dirty="0">
                <a:solidFill>
                  <a:srgbClr val="BF0000"/>
                </a:solidFill>
                <a:latin typeface="Calibri"/>
                <a:cs typeface="Calibri"/>
              </a:rPr>
              <a:t>in </a:t>
            </a:r>
            <a:r>
              <a:rPr sz="3200" b="1" i="1" spc="1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BF0000"/>
                </a:solidFill>
                <a:latin typeface="Calibri"/>
                <a:cs typeface="Calibri"/>
              </a:rPr>
              <a:t>which the </a:t>
            </a:r>
            <a:r>
              <a:rPr sz="3200" b="1" i="1" spc="-5" dirty="0">
                <a:solidFill>
                  <a:srgbClr val="BF0000"/>
                </a:solidFill>
                <a:latin typeface="Calibri"/>
                <a:cs typeface="Calibri"/>
              </a:rPr>
              <a:t>sound of </a:t>
            </a:r>
            <a:r>
              <a:rPr sz="3200" b="1" i="1" dirty="0">
                <a:solidFill>
                  <a:srgbClr val="BF0000"/>
                </a:solidFill>
                <a:latin typeface="Calibri"/>
                <a:cs typeface="Calibri"/>
              </a:rPr>
              <a:t>the </a:t>
            </a:r>
            <a:r>
              <a:rPr sz="3200" b="1" i="1" spc="-5" dirty="0">
                <a:solidFill>
                  <a:srgbClr val="BF0000"/>
                </a:solidFill>
                <a:latin typeface="Calibri"/>
                <a:cs typeface="Calibri"/>
              </a:rPr>
              <a:t>words echoes </a:t>
            </a:r>
            <a:r>
              <a:rPr sz="3200" b="1" i="1" dirty="0">
                <a:solidFill>
                  <a:srgbClr val="BF0000"/>
                </a:solidFill>
                <a:latin typeface="Calibri"/>
                <a:cs typeface="Calibri"/>
              </a:rPr>
              <a:t>their </a:t>
            </a:r>
            <a:r>
              <a:rPr sz="3200" b="1" i="1" spc="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BF0000"/>
                </a:solidFill>
                <a:latin typeface="Calibri"/>
                <a:cs typeface="Calibri"/>
              </a:rPr>
              <a:t>meaning.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word </a:t>
            </a:r>
            <a:r>
              <a:rPr sz="3200" b="1" i="1" spc="-5" dirty="0">
                <a:latin typeface="Calibri"/>
                <a:cs typeface="Calibri"/>
              </a:rPr>
              <a:t>Break</a:t>
            </a:r>
            <a:r>
              <a:rPr sz="3200" spc="-5" dirty="0">
                <a:latin typeface="Calibri"/>
                <a:cs typeface="Calibri"/>
              </a:rPr>
              <a:t>, sounds like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something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breaking.	It is intended to </a:t>
            </a:r>
            <a:r>
              <a:rPr sz="3200" spc="-10" dirty="0">
                <a:latin typeface="Calibri"/>
                <a:cs typeface="Calibri"/>
              </a:rPr>
              <a:t>echo </a:t>
            </a:r>
            <a:r>
              <a:rPr sz="3200" spc="-5" dirty="0">
                <a:latin typeface="Calibri"/>
                <a:cs typeface="Calibri"/>
              </a:rPr>
              <a:t> the sound of the </a:t>
            </a:r>
            <a:r>
              <a:rPr sz="3200" dirty="0">
                <a:latin typeface="Calibri"/>
                <a:cs typeface="Calibri"/>
              </a:rPr>
              <a:t>waves </a:t>
            </a:r>
            <a:r>
              <a:rPr sz="3200" spc="-5" dirty="0">
                <a:latin typeface="Calibri"/>
                <a:cs typeface="Calibri"/>
              </a:rPr>
              <a:t>breaking against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rocks.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9585" y="459105"/>
            <a:ext cx="8307070" cy="6087110"/>
            <a:chOff x="489585" y="459105"/>
            <a:chExt cx="8307070" cy="6087110"/>
          </a:xfrm>
        </p:grpSpPr>
        <p:sp>
          <p:nvSpPr>
            <p:cNvPr id="4" name="object 4"/>
            <p:cNvSpPr/>
            <p:nvPr/>
          </p:nvSpPr>
          <p:spPr>
            <a:xfrm>
              <a:off x="499109" y="468630"/>
              <a:ext cx="8288020" cy="6068060"/>
            </a:xfrm>
            <a:custGeom>
              <a:avLst/>
              <a:gdLst/>
              <a:ahLst/>
              <a:cxnLst/>
              <a:rect l="l" t="t" r="r" b="b"/>
              <a:pathLst>
                <a:path w="8288020" h="6068059">
                  <a:moveTo>
                    <a:pt x="0" y="0"/>
                  </a:moveTo>
                  <a:lnTo>
                    <a:pt x="8288020" y="0"/>
                  </a:lnTo>
                  <a:lnTo>
                    <a:pt x="8288020" y="6068060"/>
                  </a:lnTo>
                  <a:lnTo>
                    <a:pt x="0" y="6068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9109" y="468630"/>
              <a:ext cx="8288020" cy="6068060"/>
            </a:xfrm>
            <a:custGeom>
              <a:avLst/>
              <a:gdLst/>
              <a:ahLst/>
              <a:cxnLst/>
              <a:rect l="l" t="t" r="r" b="b"/>
              <a:pathLst>
                <a:path w="8288020" h="6068059">
                  <a:moveTo>
                    <a:pt x="0" y="0"/>
                  </a:moveTo>
                  <a:lnTo>
                    <a:pt x="8288020" y="0"/>
                  </a:lnTo>
                  <a:lnTo>
                    <a:pt x="8288020" y="6068060"/>
                  </a:lnTo>
                  <a:lnTo>
                    <a:pt x="0" y="6068060"/>
                  </a:lnTo>
                  <a:lnTo>
                    <a:pt x="0" y="0"/>
                  </a:lnTo>
                  <a:close/>
                </a:path>
                <a:path w="8288020" h="6068059">
                  <a:moveTo>
                    <a:pt x="0" y="0"/>
                  </a:moveTo>
                  <a:lnTo>
                    <a:pt x="0" y="0"/>
                  </a:lnTo>
                </a:path>
                <a:path w="8288020" h="6068059">
                  <a:moveTo>
                    <a:pt x="8288020" y="6068060"/>
                  </a:moveTo>
                  <a:lnTo>
                    <a:pt x="8288020" y="606806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" dirty="0"/>
              <a:t> </a:t>
            </a:r>
            <a:r>
              <a:rPr spc="-10" dirty="0"/>
              <a:t>Poem</a:t>
            </a:r>
            <a:r>
              <a:rPr spc="-15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an</a:t>
            </a:r>
            <a:r>
              <a:rPr spc="-15" dirty="0"/>
              <a:t> </a:t>
            </a:r>
            <a:r>
              <a:rPr spc="-5" dirty="0"/>
              <a:t>Example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5" dirty="0"/>
              <a:t>Victorian</a:t>
            </a:r>
            <a:r>
              <a:rPr spc="-10" dirty="0"/>
              <a:t> Poetry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6580" y="979170"/>
            <a:ext cx="8128634" cy="515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indent="-4191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116666"/>
              <a:buFont typeface="MS UI Gothic"/>
              <a:buChar char="❑"/>
              <a:tabLst>
                <a:tab pos="431800" algn="l"/>
              </a:tabLst>
            </a:pP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</a:t>
            </a:r>
            <a:r>
              <a:rPr sz="24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Elegiac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Tone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80"/>
              </a:spcBef>
            </a:pPr>
            <a:r>
              <a:rPr sz="2400" spc="-5" dirty="0">
                <a:latin typeface="Arial MT"/>
                <a:cs typeface="Arial MT"/>
              </a:rPr>
              <a:t>This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poem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dirty="0">
                <a:latin typeface="Arial MT"/>
                <a:cs typeface="Arial MT"/>
              </a:rPr>
              <a:t> an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elegy.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elegy</a:t>
            </a:r>
            <a:r>
              <a:rPr sz="2400" spc="-5" dirty="0">
                <a:latin typeface="Arial MT"/>
                <a:cs typeface="Arial MT"/>
              </a:rPr>
              <a:t> is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spc="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6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most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popular </a:t>
            </a:r>
            <a:r>
              <a:rPr sz="2400" spc="-5" dirty="0">
                <a:latin typeface="Arial MT"/>
                <a:cs typeface="Arial MT"/>
              </a:rPr>
              <a:t>poetic </a:t>
            </a:r>
            <a:r>
              <a:rPr sz="2400" spc="5" dirty="0">
                <a:latin typeface="Arial MT"/>
                <a:cs typeface="Arial MT"/>
              </a:rPr>
              <a:t>forms </a:t>
            </a:r>
            <a:r>
              <a:rPr sz="2400" spc="-5" dirty="0">
                <a:latin typeface="Arial MT"/>
                <a:cs typeface="Arial MT"/>
              </a:rPr>
              <a:t>in the </a:t>
            </a:r>
            <a:r>
              <a:rPr sz="2400" spc="-10" dirty="0">
                <a:latin typeface="Arial MT"/>
                <a:cs typeface="Arial MT"/>
              </a:rPr>
              <a:t>period, </a:t>
            </a:r>
            <a:r>
              <a:rPr sz="2400" dirty="0">
                <a:latin typeface="Arial MT"/>
                <a:cs typeface="Arial MT"/>
              </a:rPr>
              <a:t>a form </a:t>
            </a:r>
            <a:r>
              <a:rPr sz="2400" spc="-5" dirty="0">
                <a:latin typeface="Arial MT"/>
                <a:cs typeface="Arial MT"/>
              </a:rPr>
              <a:t>of poetry that </a:t>
            </a:r>
            <a:r>
              <a:rPr sz="2400" dirty="0">
                <a:latin typeface="Arial MT"/>
                <a:cs typeface="Arial MT"/>
              </a:rPr>
              <a:t> laments</a:t>
            </a:r>
            <a:r>
              <a:rPr sz="2400" spc="-5" dirty="0">
                <a:latin typeface="Arial MT"/>
                <a:cs typeface="Arial MT"/>
              </a:rPr>
              <a:t> the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dead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" dirty="0">
                <a:latin typeface="Arial MT"/>
                <a:cs typeface="Arial MT"/>
              </a:rPr>
              <a:t> past.</a:t>
            </a:r>
            <a:endParaRPr sz="2400">
              <a:latin typeface="Arial MT"/>
              <a:cs typeface="Arial MT"/>
            </a:endParaRPr>
          </a:p>
          <a:p>
            <a:pPr marL="372110" indent="-359410">
              <a:lnSpc>
                <a:spcPct val="100000"/>
              </a:lnSpc>
              <a:buClr>
                <a:srgbClr val="000000"/>
              </a:buClr>
              <a:buFont typeface="MS UI Gothic"/>
              <a:buChar char="❑"/>
              <a:tabLst>
                <a:tab pos="372110" algn="l"/>
              </a:tabLst>
            </a:pP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</a:t>
            </a:r>
            <a:r>
              <a:rPr sz="24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Sense</a:t>
            </a:r>
            <a:r>
              <a:rPr sz="24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of Spiritual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Doubt</a:t>
            </a:r>
            <a:endParaRPr sz="2400">
              <a:latin typeface="Arial"/>
              <a:cs typeface="Arial"/>
            </a:endParaRPr>
          </a:p>
          <a:p>
            <a:pPr marL="12700" marR="6985" indent="124460" algn="just">
              <a:lnSpc>
                <a:spcPct val="100000"/>
              </a:lnSpc>
            </a:pPr>
            <a:r>
              <a:rPr sz="2400" spc="-5" dirty="0">
                <a:latin typeface="Arial MT"/>
                <a:cs typeface="Arial MT"/>
              </a:rPr>
              <a:t>The Victorian period was </a:t>
            </a:r>
            <a:r>
              <a:rPr sz="2400" dirty="0">
                <a:latin typeface="Arial MT"/>
                <a:cs typeface="Arial MT"/>
              </a:rPr>
              <a:t>a </a:t>
            </a:r>
            <a:r>
              <a:rPr sz="2400" spc="-10" dirty="0">
                <a:latin typeface="Arial MT"/>
                <a:cs typeface="Arial MT"/>
              </a:rPr>
              <a:t>period </a:t>
            </a:r>
            <a:r>
              <a:rPr sz="2400" spc="-5" dirty="0">
                <a:latin typeface="Arial MT"/>
                <a:cs typeface="Arial MT"/>
              </a:rPr>
              <a:t>of </a:t>
            </a:r>
            <a:r>
              <a:rPr sz="2400" spc="-10" dirty="0">
                <a:latin typeface="Arial MT"/>
                <a:cs typeface="Arial MT"/>
              </a:rPr>
              <a:t>religious </a:t>
            </a:r>
            <a:r>
              <a:rPr sz="2400" spc="-5" dirty="0">
                <a:latin typeface="Arial MT"/>
                <a:cs typeface="Arial MT"/>
              </a:rPr>
              <a:t>doubt.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conflict between science </a:t>
            </a:r>
            <a:r>
              <a:rPr sz="2400" spc="-10" dirty="0">
                <a:latin typeface="Arial MT"/>
                <a:cs typeface="Arial MT"/>
              </a:rPr>
              <a:t>and </a:t>
            </a:r>
            <a:r>
              <a:rPr sz="2400" spc="-5" dirty="0">
                <a:latin typeface="Arial MT"/>
                <a:cs typeface="Arial MT"/>
              </a:rPr>
              <a:t>religion resulted in </a:t>
            </a:r>
            <a:r>
              <a:rPr sz="2400" spc="-10" dirty="0">
                <a:latin typeface="Arial MT"/>
                <a:cs typeface="Arial MT"/>
              </a:rPr>
              <a:t>people’s </a:t>
            </a:r>
            <a:r>
              <a:rPr sz="2400" spc="-5" dirty="0">
                <a:latin typeface="Arial MT"/>
                <a:cs typeface="Arial MT"/>
              </a:rPr>
              <a:t> sense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10" dirty="0">
                <a:latin typeface="Arial MT"/>
                <a:cs typeface="Arial MT"/>
              </a:rPr>
              <a:t>doubt about </a:t>
            </a:r>
            <a:r>
              <a:rPr sz="2400" spc="-5" dirty="0">
                <a:latin typeface="Arial MT"/>
                <a:cs typeface="Arial MT"/>
              </a:rPr>
              <a:t>the </a:t>
            </a:r>
            <a:r>
              <a:rPr sz="2400" spc="-10" dirty="0">
                <a:latin typeface="Arial MT"/>
                <a:cs typeface="Arial MT"/>
              </a:rPr>
              <a:t>validity </a:t>
            </a:r>
            <a:r>
              <a:rPr sz="2400" spc="-5" dirty="0">
                <a:latin typeface="Arial MT"/>
                <a:cs typeface="Arial MT"/>
              </a:rPr>
              <a:t>of their beliefs.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Darwin’s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theory of </a:t>
            </a:r>
            <a:r>
              <a:rPr sz="2400" spc="-10" dirty="0">
                <a:latin typeface="Arial MT"/>
                <a:cs typeface="Arial MT"/>
              </a:rPr>
              <a:t>evolution, in </a:t>
            </a:r>
            <a:r>
              <a:rPr sz="2400" spc="-5" dirty="0">
                <a:latin typeface="Arial MT"/>
                <a:cs typeface="Arial MT"/>
              </a:rPr>
              <a:t>particular, led </a:t>
            </a:r>
            <a:r>
              <a:rPr sz="2400" dirty="0">
                <a:latin typeface="Arial MT"/>
                <a:cs typeface="Arial MT"/>
              </a:rPr>
              <a:t>to a </a:t>
            </a:r>
            <a:r>
              <a:rPr sz="2400" spc="-5" dirty="0">
                <a:latin typeface="Arial MT"/>
                <a:cs typeface="Arial MT"/>
              </a:rPr>
              <a:t>crisis of faith and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spiritual </a:t>
            </a:r>
            <a:r>
              <a:rPr sz="2400" spc="-10" dirty="0">
                <a:latin typeface="Arial MT"/>
                <a:cs typeface="Arial MT"/>
              </a:rPr>
              <a:t>doubt </a:t>
            </a:r>
            <a:r>
              <a:rPr sz="2400" spc="-5" dirty="0">
                <a:latin typeface="Arial MT"/>
                <a:cs typeface="Arial MT"/>
              </a:rPr>
              <a:t>among </a:t>
            </a:r>
            <a:r>
              <a:rPr sz="2400" dirty="0">
                <a:latin typeface="Arial MT"/>
                <a:cs typeface="Arial MT"/>
              </a:rPr>
              <a:t>so many </a:t>
            </a:r>
            <a:r>
              <a:rPr sz="2400" spc="-10" dirty="0">
                <a:latin typeface="Arial MT"/>
                <a:cs typeface="Arial MT"/>
              </a:rPr>
              <a:t>people.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poem reveals </a:t>
            </a:r>
            <a:r>
              <a:rPr sz="2400" dirty="0">
                <a:latin typeface="Arial MT"/>
                <a:cs typeface="Arial MT"/>
              </a:rPr>
              <a:t>a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secular rather than </a:t>
            </a:r>
            <a:r>
              <a:rPr sz="2400" dirty="0">
                <a:latin typeface="Arial MT"/>
                <a:cs typeface="Arial MT"/>
              </a:rPr>
              <a:t>a </a:t>
            </a:r>
            <a:r>
              <a:rPr sz="2400" spc="-10" dirty="0">
                <a:latin typeface="Arial MT"/>
                <a:cs typeface="Arial MT"/>
              </a:rPr>
              <a:t>religious </a:t>
            </a:r>
            <a:r>
              <a:rPr sz="2400" spc="-5" dirty="0">
                <a:latin typeface="Arial MT"/>
                <a:cs typeface="Arial MT"/>
              </a:rPr>
              <a:t>attitude towards death.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poet’s attitude towards death is characterized </a:t>
            </a:r>
            <a:r>
              <a:rPr sz="2400" dirty="0">
                <a:latin typeface="Arial MT"/>
                <a:cs typeface="Arial MT"/>
              </a:rPr>
              <a:t>by a </a:t>
            </a:r>
            <a:r>
              <a:rPr sz="2400" spc="-5" dirty="0">
                <a:latin typeface="Arial MT"/>
                <a:cs typeface="Arial MT"/>
              </a:rPr>
              <a:t>sense of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total loss </a:t>
            </a:r>
            <a:r>
              <a:rPr sz="2400" spc="-10" dirty="0">
                <a:latin typeface="Arial MT"/>
                <a:cs typeface="Arial MT"/>
              </a:rPr>
              <a:t>and </a:t>
            </a:r>
            <a:r>
              <a:rPr sz="2400" spc="-5" dirty="0">
                <a:latin typeface="Arial MT"/>
                <a:cs typeface="Arial MT"/>
              </a:rPr>
              <a:t>despair, rather than acceptance </a:t>
            </a:r>
            <a:r>
              <a:rPr sz="2400" spc="-10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comfort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based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belief</a:t>
            </a:r>
            <a:r>
              <a:rPr sz="2400" spc="-5" dirty="0">
                <a:latin typeface="Arial MT"/>
                <a:cs typeface="Arial MT"/>
              </a:rPr>
              <a:t> in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life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after death and hope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immortality.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3350" y="12700"/>
            <a:ext cx="8943340" cy="6845300"/>
            <a:chOff x="133350" y="12700"/>
            <a:chExt cx="8943340" cy="68453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350" y="1243330"/>
              <a:ext cx="3700779" cy="56146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2690" y="12700"/>
              <a:ext cx="5334000" cy="68211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950"/>
            <a:ext cx="8935720" cy="2749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88340"/>
            <a:ext cx="9144000" cy="2749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369" y="243840"/>
            <a:ext cx="8723630" cy="27482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5950"/>
              <a:ext cx="9144000" cy="2749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609" y="36830"/>
            <a:ext cx="8247380" cy="68211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7176" y="309879"/>
            <a:ext cx="8771890" cy="6576695"/>
            <a:chOff x="257176" y="309879"/>
            <a:chExt cx="8771890" cy="65766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049" y="309879"/>
              <a:ext cx="7868920" cy="23469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5749" y="2500629"/>
              <a:ext cx="8714740" cy="4357370"/>
            </a:xfrm>
            <a:custGeom>
              <a:avLst/>
              <a:gdLst/>
              <a:ahLst/>
              <a:cxnLst/>
              <a:rect l="l" t="t" r="r" b="b"/>
              <a:pathLst>
                <a:path w="8714740" h="4357370">
                  <a:moveTo>
                    <a:pt x="8714740" y="4357370"/>
                  </a:moveTo>
                  <a:lnTo>
                    <a:pt x="0" y="4357370"/>
                  </a:lnTo>
                  <a:lnTo>
                    <a:pt x="0" y="0"/>
                  </a:lnTo>
                  <a:lnTo>
                    <a:pt x="8714740" y="0"/>
                  </a:lnTo>
                  <a:lnTo>
                    <a:pt x="8714740" y="43573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749" y="2500629"/>
              <a:ext cx="8714740" cy="4357370"/>
            </a:xfrm>
            <a:custGeom>
              <a:avLst/>
              <a:gdLst/>
              <a:ahLst/>
              <a:cxnLst/>
              <a:rect l="l" t="t" r="r" b="b"/>
              <a:pathLst>
                <a:path w="8714740" h="4357370">
                  <a:moveTo>
                    <a:pt x="0" y="4357370"/>
                  </a:moveTo>
                  <a:lnTo>
                    <a:pt x="0" y="0"/>
                  </a:lnTo>
                  <a:lnTo>
                    <a:pt x="8714740" y="0"/>
                  </a:lnTo>
                  <a:lnTo>
                    <a:pt x="8714740" y="435737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7390" y="2508250"/>
            <a:ext cx="8207375" cy="397637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 indent="571500" algn="just">
              <a:lnSpc>
                <a:spcPct val="91400"/>
              </a:lnSpc>
              <a:spcBef>
                <a:spcPts val="509"/>
              </a:spcBef>
            </a:pPr>
            <a:r>
              <a:rPr sz="4000" spc="-5" dirty="0">
                <a:latin typeface="Calibri"/>
                <a:cs typeface="Calibri"/>
              </a:rPr>
              <a:t>In </a:t>
            </a:r>
            <a:r>
              <a:rPr sz="4000" spc="-10" dirty="0">
                <a:latin typeface="Calibri"/>
                <a:cs typeface="Calibri"/>
              </a:rPr>
              <a:t>the </a:t>
            </a:r>
            <a:r>
              <a:rPr sz="4000" b="1" spc="-5" dirty="0">
                <a:solidFill>
                  <a:srgbClr val="BF0000"/>
                </a:solidFill>
                <a:latin typeface="Calibri"/>
                <a:cs typeface="Calibri"/>
              </a:rPr>
              <a:t>first stanza</a:t>
            </a:r>
            <a:r>
              <a:rPr sz="4000" b="1" spc="-5" dirty="0">
                <a:latin typeface="Calibri"/>
                <a:cs typeface="Calibri"/>
              </a:rPr>
              <a:t>, </a:t>
            </a:r>
            <a:r>
              <a:rPr sz="4000" spc="-5" dirty="0">
                <a:latin typeface="Calibri"/>
                <a:cs typeface="Calibri"/>
              </a:rPr>
              <a:t>the poet says </a:t>
            </a:r>
            <a:r>
              <a:rPr sz="4000" spc="-10" dirty="0">
                <a:latin typeface="Calibri"/>
                <a:cs typeface="Calibri"/>
              </a:rPr>
              <a:t>that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the </a:t>
            </a:r>
            <a:r>
              <a:rPr sz="4000" spc="-5" dirty="0">
                <a:latin typeface="Calibri"/>
                <a:cs typeface="Calibri"/>
              </a:rPr>
              <a:t>torment of his heart is tremendous.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There </a:t>
            </a:r>
            <a:r>
              <a:rPr sz="4000" spc="-5" dirty="0">
                <a:latin typeface="Calibri"/>
                <a:cs typeface="Calibri"/>
              </a:rPr>
              <a:t>is </a:t>
            </a:r>
            <a:r>
              <a:rPr sz="4000" dirty="0">
                <a:latin typeface="Calibri"/>
                <a:cs typeface="Calibri"/>
              </a:rPr>
              <a:t>a </a:t>
            </a:r>
            <a:r>
              <a:rPr sz="4000" spc="-5" dirty="0">
                <a:latin typeface="Calibri"/>
                <a:cs typeface="Calibri"/>
              </a:rPr>
              <a:t>struggle </a:t>
            </a:r>
            <a:r>
              <a:rPr sz="4000" spc="-10" dirty="0">
                <a:latin typeface="Calibri"/>
                <a:cs typeface="Calibri"/>
              </a:rPr>
              <a:t>like </a:t>
            </a:r>
            <a:r>
              <a:rPr sz="4000" dirty="0">
                <a:latin typeface="Calibri"/>
                <a:cs typeface="Calibri"/>
              </a:rPr>
              <a:t>the </a:t>
            </a:r>
            <a:r>
              <a:rPr sz="4000" spc="-5" dirty="0">
                <a:latin typeface="Calibri"/>
                <a:cs typeface="Calibri"/>
              </a:rPr>
              <a:t>struggle of 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the</a:t>
            </a:r>
            <a:r>
              <a:rPr sz="4000" spc="844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sea</a:t>
            </a:r>
            <a:r>
              <a:rPr sz="4000" spc="85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waves</a:t>
            </a:r>
            <a:r>
              <a:rPr sz="4000" spc="85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on</a:t>
            </a:r>
            <a:r>
              <a:rPr sz="4000" spc="85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the</a:t>
            </a:r>
            <a:r>
              <a:rPr sz="4000" spc="85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stormy</a:t>
            </a:r>
            <a:r>
              <a:rPr sz="4000" spc="85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shores. </a:t>
            </a:r>
            <a:r>
              <a:rPr sz="4000" spc="-894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The question before him is </a:t>
            </a:r>
            <a:r>
              <a:rPr sz="4000" dirty="0">
                <a:latin typeface="Calibri"/>
                <a:cs typeface="Calibri"/>
              </a:rPr>
              <a:t>how </a:t>
            </a:r>
            <a:r>
              <a:rPr sz="4000" spc="-5" dirty="0">
                <a:latin typeface="Calibri"/>
                <a:cs typeface="Calibri"/>
              </a:rPr>
              <a:t>he </a:t>
            </a:r>
            <a:r>
              <a:rPr sz="4000" dirty="0">
                <a:latin typeface="Calibri"/>
                <a:cs typeface="Calibri"/>
              </a:rPr>
              <a:t>can 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express </a:t>
            </a:r>
            <a:r>
              <a:rPr sz="4000" spc="-5" dirty="0">
                <a:latin typeface="Calibri"/>
                <a:cs typeface="Calibri"/>
              </a:rPr>
              <a:t>adequately the thoughts </a:t>
            </a:r>
            <a:r>
              <a:rPr sz="4000" spc="-10" dirty="0">
                <a:latin typeface="Calibri"/>
                <a:cs typeface="Calibri"/>
              </a:rPr>
              <a:t>which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are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rushing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in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his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mind.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369" y="0"/>
            <a:ext cx="8301990" cy="220599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4936" y="2400936"/>
            <a:ext cx="8843010" cy="4343400"/>
            <a:chOff x="114936" y="2400936"/>
            <a:chExt cx="8843010" cy="4343400"/>
          </a:xfrm>
        </p:grpSpPr>
        <p:sp>
          <p:nvSpPr>
            <p:cNvPr id="5" name="object 5"/>
            <p:cNvSpPr/>
            <p:nvPr/>
          </p:nvSpPr>
          <p:spPr>
            <a:xfrm>
              <a:off x="143509" y="2429510"/>
              <a:ext cx="8785860" cy="4286250"/>
            </a:xfrm>
            <a:custGeom>
              <a:avLst/>
              <a:gdLst/>
              <a:ahLst/>
              <a:cxnLst/>
              <a:rect l="l" t="t" r="r" b="b"/>
              <a:pathLst>
                <a:path w="8785860" h="4286250">
                  <a:moveTo>
                    <a:pt x="8785860" y="0"/>
                  </a:moveTo>
                  <a:lnTo>
                    <a:pt x="0" y="0"/>
                  </a:lnTo>
                  <a:lnTo>
                    <a:pt x="0" y="4286250"/>
                  </a:lnTo>
                  <a:lnTo>
                    <a:pt x="4392930" y="4286250"/>
                  </a:lnTo>
                  <a:lnTo>
                    <a:pt x="8785860" y="4286250"/>
                  </a:lnTo>
                  <a:lnTo>
                    <a:pt x="8785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509" y="2429510"/>
              <a:ext cx="8785860" cy="4286250"/>
            </a:xfrm>
            <a:custGeom>
              <a:avLst/>
              <a:gdLst/>
              <a:ahLst/>
              <a:cxnLst/>
              <a:rect l="l" t="t" r="r" b="b"/>
              <a:pathLst>
                <a:path w="8785860" h="4286250">
                  <a:moveTo>
                    <a:pt x="4392930" y="4286250"/>
                  </a:moveTo>
                  <a:lnTo>
                    <a:pt x="0" y="4286250"/>
                  </a:lnTo>
                  <a:lnTo>
                    <a:pt x="0" y="0"/>
                  </a:lnTo>
                  <a:lnTo>
                    <a:pt x="8785860" y="0"/>
                  </a:lnTo>
                  <a:lnTo>
                    <a:pt x="8785860" y="4286250"/>
                  </a:lnTo>
                  <a:lnTo>
                    <a:pt x="4392930" y="4286250"/>
                  </a:lnTo>
                  <a:close/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1340" y="2443480"/>
            <a:ext cx="8285480" cy="419036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algn="just">
              <a:lnSpc>
                <a:spcPct val="91700"/>
              </a:lnSpc>
              <a:spcBef>
                <a:spcPts val="409"/>
              </a:spcBef>
            </a:pPr>
            <a:r>
              <a:rPr sz="2950" dirty="0">
                <a:latin typeface="Calibri"/>
                <a:cs typeface="Calibri"/>
              </a:rPr>
              <a:t>In </a:t>
            </a:r>
            <a:r>
              <a:rPr sz="2950" spc="5" dirty="0">
                <a:latin typeface="Calibri"/>
                <a:cs typeface="Calibri"/>
              </a:rPr>
              <a:t>the </a:t>
            </a:r>
            <a:r>
              <a:rPr sz="2950" b="1" dirty="0">
                <a:solidFill>
                  <a:srgbClr val="BF0000"/>
                </a:solidFill>
                <a:latin typeface="Calibri"/>
                <a:cs typeface="Calibri"/>
              </a:rPr>
              <a:t>second </a:t>
            </a:r>
            <a:r>
              <a:rPr sz="2950" b="1" spc="5" dirty="0">
                <a:solidFill>
                  <a:srgbClr val="BF0000"/>
                </a:solidFill>
                <a:latin typeface="Calibri"/>
                <a:cs typeface="Calibri"/>
              </a:rPr>
              <a:t>stanza</a:t>
            </a:r>
            <a:r>
              <a:rPr sz="2950" b="1" spc="5" dirty="0">
                <a:latin typeface="Calibri"/>
                <a:cs typeface="Calibri"/>
              </a:rPr>
              <a:t>, </a:t>
            </a:r>
            <a:r>
              <a:rPr sz="2950" spc="5" dirty="0">
                <a:latin typeface="Calibri"/>
                <a:cs typeface="Calibri"/>
              </a:rPr>
              <a:t>the </a:t>
            </a:r>
            <a:r>
              <a:rPr sz="2950" dirty="0">
                <a:latin typeface="Calibri"/>
                <a:cs typeface="Calibri"/>
              </a:rPr>
              <a:t>poet says that life is full of 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joy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for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fisherman’s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son</a:t>
            </a:r>
            <a:r>
              <a:rPr sz="2950" spc="5" dirty="0">
                <a:latin typeface="Calibri"/>
                <a:cs typeface="Calibri"/>
              </a:rPr>
              <a:t> and</a:t>
            </a:r>
            <a:r>
              <a:rPr sz="2950" spc="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daughter</a:t>
            </a:r>
            <a:r>
              <a:rPr sz="2950" spc="5" dirty="0">
                <a:latin typeface="Calibri"/>
                <a:cs typeface="Calibri"/>
              </a:rPr>
              <a:t> who</a:t>
            </a:r>
            <a:r>
              <a:rPr sz="2950" spc="10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are </a:t>
            </a:r>
            <a:r>
              <a:rPr sz="2950" spc="-6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laughing and shouting merrily. </a:t>
            </a:r>
            <a:r>
              <a:rPr sz="2950" spc="5" dirty="0">
                <a:latin typeface="Calibri"/>
                <a:cs typeface="Calibri"/>
              </a:rPr>
              <a:t>The </a:t>
            </a:r>
            <a:r>
              <a:rPr sz="2950" dirty="0">
                <a:latin typeface="Calibri"/>
                <a:cs typeface="Calibri"/>
              </a:rPr>
              <a:t>poet, </a:t>
            </a:r>
            <a:r>
              <a:rPr sz="2950" spc="5" dirty="0">
                <a:latin typeface="Calibri"/>
                <a:cs typeface="Calibri"/>
              </a:rPr>
              <a:t>on </a:t>
            </a:r>
            <a:r>
              <a:rPr sz="2950" dirty="0">
                <a:latin typeface="Calibri"/>
                <a:cs typeface="Calibri"/>
              </a:rPr>
              <a:t>the other 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hand,</a:t>
            </a:r>
            <a:r>
              <a:rPr sz="2950" spc="5" dirty="0">
                <a:latin typeface="Calibri"/>
                <a:cs typeface="Calibri"/>
              </a:rPr>
              <a:t> is </a:t>
            </a:r>
            <a:r>
              <a:rPr sz="2950" dirty="0">
                <a:latin typeface="Calibri"/>
                <a:cs typeface="Calibri"/>
              </a:rPr>
              <a:t>entirely </a:t>
            </a:r>
            <a:r>
              <a:rPr sz="2950" spc="5" dirty="0">
                <a:latin typeface="Calibri"/>
                <a:cs typeface="Calibri"/>
              </a:rPr>
              <a:t>in a </a:t>
            </a:r>
            <a:r>
              <a:rPr sz="2950" dirty="0">
                <a:latin typeface="Calibri"/>
                <a:cs typeface="Calibri"/>
              </a:rPr>
              <a:t>different mood. </a:t>
            </a:r>
            <a:r>
              <a:rPr sz="2950" spc="5" dirty="0">
                <a:latin typeface="Calibri"/>
                <a:cs typeface="Calibri"/>
              </a:rPr>
              <a:t>He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6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restless 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and grief-stricken at the death of </a:t>
            </a:r>
            <a:r>
              <a:rPr sz="2950" spc="5" dirty="0">
                <a:latin typeface="Calibri"/>
                <a:cs typeface="Calibri"/>
              </a:rPr>
              <a:t>his </a:t>
            </a:r>
            <a:r>
              <a:rPr sz="2950" dirty="0">
                <a:latin typeface="Calibri"/>
                <a:cs typeface="Calibri"/>
              </a:rPr>
              <a:t>friend. </a:t>
            </a:r>
            <a:r>
              <a:rPr sz="2950" spc="5" dirty="0">
                <a:latin typeface="Calibri"/>
                <a:cs typeface="Calibri"/>
              </a:rPr>
              <a:t>The </a:t>
            </a:r>
            <a:r>
              <a:rPr sz="2950" dirty="0">
                <a:latin typeface="Calibri"/>
                <a:cs typeface="Calibri"/>
              </a:rPr>
              <a:t>poet 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admires</a:t>
            </a:r>
            <a:r>
              <a:rPr sz="2950" spc="2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2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innocent</a:t>
            </a:r>
            <a:r>
              <a:rPr sz="2950" spc="2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joy</a:t>
            </a:r>
            <a:r>
              <a:rPr sz="2950" spc="2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265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these</a:t>
            </a:r>
            <a:r>
              <a:rPr sz="2950" spc="2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youngsters</a:t>
            </a:r>
            <a:r>
              <a:rPr sz="2950" spc="275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but</a:t>
            </a:r>
            <a:r>
              <a:rPr sz="2950" spc="275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he </a:t>
            </a:r>
            <a:r>
              <a:rPr sz="2950" spc="-6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 sorry because </a:t>
            </a:r>
            <a:r>
              <a:rPr sz="2950" spc="5" dirty="0">
                <a:latin typeface="Calibri"/>
                <a:cs typeface="Calibri"/>
              </a:rPr>
              <a:t>he </a:t>
            </a:r>
            <a:r>
              <a:rPr sz="2950" dirty="0">
                <a:latin typeface="Calibri"/>
                <a:cs typeface="Calibri"/>
              </a:rPr>
              <a:t>cannot </a:t>
            </a:r>
            <a:r>
              <a:rPr sz="2950" spc="5" dirty="0">
                <a:latin typeface="Calibri"/>
                <a:cs typeface="Calibri"/>
              </a:rPr>
              <a:t>share </a:t>
            </a:r>
            <a:r>
              <a:rPr sz="2950" dirty="0">
                <a:latin typeface="Calibri"/>
                <a:cs typeface="Calibri"/>
              </a:rPr>
              <a:t>it.</a:t>
            </a:r>
            <a:r>
              <a:rPr sz="2950" spc="5" dirty="0">
                <a:latin typeface="Calibri"/>
                <a:cs typeface="Calibri"/>
              </a:rPr>
              <a:t> The lad </a:t>
            </a:r>
            <a:r>
              <a:rPr sz="2950" dirty="0">
                <a:latin typeface="Calibri"/>
                <a:cs typeface="Calibri"/>
              </a:rPr>
              <a:t>of the 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sailor is </a:t>
            </a:r>
            <a:r>
              <a:rPr sz="2950" spc="5" dirty="0">
                <a:latin typeface="Calibri"/>
                <a:cs typeface="Calibri"/>
              </a:rPr>
              <a:t>also </a:t>
            </a:r>
            <a:r>
              <a:rPr sz="2950" dirty="0">
                <a:latin typeface="Calibri"/>
                <a:cs typeface="Calibri"/>
              </a:rPr>
              <a:t>happy and </a:t>
            </a:r>
            <a:r>
              <a:rPr sz="2950" spc="5" dirty="0">
                <a:latin typeface="Calibri"/>
                <a:cs typeface="Calibri"/>
              </a:rPr>
              <a:t>sings in </a:t>
            </a:r>
            <a:r>
              <a:rPr sz="2950" dirty="0">
                <a:latin typeface="Calibri"/>
                <a:cs typeface="Calibri"/>
              </a:rPr>
              <a:t>his boat face </a:t>
            </a:r>
            <a:r>
              <a:rPr sz="2950" spc="5" dirty="0">
                <a:latin typeface="Calibri"/>
                <a:cs typeface="Calibri"/>
              </a:rPr>
              <a:t>to </a:t>
            </a:r>
            <a:r>
              <a:rPr sz="2950" spc="-5" dirty="0">
                <a:latin typeface="Calibri"/>
                <a:cs typeface="Calibri"/>
              </a:rPr>
              <a:t>face </a:t>
            </a:r>
            <a:r>
              <a:rPr sz="2950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with the </a:t>
            </a:r>
            <a:r>
              <a:rPr sz="2950" dirty="0">
                <a:latin typeface="Calibri"/>
                <a:cs typeface="Calibri"/>
              </a:rPr>
              <a:t>magnificence of </a:t>
            </a:r>
            <a:r>
              <a:rPr sz="2950" spc="5" dirty="0">
                <a:latin typeface="Calibri"/>
                <a:cs typeface="Calibri"/>
              </a:rPr>
              <a:t>the sea. </a:t>
            </a:r>
            <a:r>
              <a:rPr sz="2950" dirty="0">
                <a:latin typeface="Calibri"/>
                <a:cs typeface="Calibri"/>
              </a:rPr>
              <a:t>But </a:t>
            </a:r>
            <a:r>
              <a:rPr sz="2950" spc="5" dirty="0">
                <a:latin typeface="Calibri"/>
                <a:cs typeface="Calibri"/>
              </a:rPr>
              <a:t>such </a:t>
            </a:r>
            <a:r>
              <a:rPr sz="2950" dirty="0">
                <a:latin typeface="Calibri"/>
                <a:cs typeface="Calibri"/>
              </a:rPr>
              <a:t>joy </a:t>
            </a:r>
            <a:r>
              <a:rPr sz="2950" spc="5" dirty="0">
                <a:latin typeface="Calibri"/>
                <a:cs typeface="Calibri"/>
              </a:rPr>
              <a:t>is </a:t>
            </a:r>
            <a:r>
              <a:rPr sz="2950" dirty="0">
                <a:latin typeface="Calibri"/>
                <a:cs typeface="Calibri"/>
              </a:rPr>
              <a:t>not 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for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the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poet.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811</Words>
  <Application>Microsoft Office PowerPoint</Application>
  <PresentationFormat>On-screen Show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THEME</vt:lpstr>
      <vt:lpstr>ELEGY</vt:lpstr>
      <vt:lpstr>FORM</vt:lpstr>
      <vt:lpstr>FIGURES OF SPEECH</vt:lpstr>
      <vt:lpstr>Slide 16</vt:lpstr>
      <vt:lpstr>The Poem As an Example of Victorian Poetry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lava</cp:lastModifiedBy>
  <cp:revision>1</cp:revision>
  <dcterms:created xsi:type="dcterms:W3CDTF">2021-09-01T07:57:52Z</dcterms:created>
  <dcterms:modified xsi:type="dcterms:W3CDTF">2021-09-01T08:02:12Z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2013-11-27T00:00:00Z</vt:filetime>
  </property>
  <property fmtid="{D5CDD505-2E9C-101B-9397-08002B2CF9AE}" name="Creator" pid="3">
    <vt:lpwstr>pdftk 1.44 - www.pdftk.com</vt:lpwstr>
  </property>
  <property fmtid="{D5CDD505-2E9C-101B-9397-08002B2CF9AE}" name="LastSaved" pid="4">
    <vt:filetime>2021-09-01T00:00:00Z</vt:filetime>
  </property>
  <property fmtid="{D5CDD505-2E9C-101B-9397-08002B2CF9AE}" name="NXPowerLiteLastOptimized" pid="5">
    <vt:lpwstr>3385714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S9.1.0</vt:lpwstr>
  </property>
</Properties>
</file>